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Garet 1 Bold" panose="020B0604020202020204" charset="0"/>
      <p:regular r:id="rId20"/>
    </p:embeddedFont>
    <p:embeddedFont>
      <p:font typeface="Garet 1 Ultra-Bold" panose="020B0604020202020204" charset="0"/>
      <p:regular r:id="rId21"/>
    </p:embeddedFont>
    <p:embeddedFont>
      <p:font typeface="Garet 2" panose="020B0604020202020204" charset="0"/>
      <p:regular r:id="rId22"/>
    </p:embeddedFont>
    <p:embeddedFont>
      <p:font typeface="Garet 2 Bold" panose="020B0604020202020204" charset="0"/>
      <p:regular r:id="rId23"/>
    </p:embeddedFont>
    <p:embeddedFont>
      <p:font typeface="Garet ExtraBold" panose="020B0604020202020204" charset="0"/>
      <p:regular r:id="rId24"/>
    </p:embeddedFont>
    <p:embeddedFont>
      <p:font typeface="Garet ExtraBold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96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9" Type="http://schemas.openxmlformats.org/officeDocument/2006/relationships/image" Target="../media/image66.svg"/><Relationship Id="rId21" Type="http://schemas.openxmlformats.org/officeDocument/2006/relationships/image" Target="../media/image48.svg"/><Relationship Id="rId34" Type="http://schemas.openxmlformats.org/officeDocument/2006/relationships/image" Target="../media/image61.png"/><Relationship Id="rId42" Type="http://schemas.openxmlformats.org/officeDocument/2006/relationships/image" Target="../media/image69.png"/><Relationship Id="rId47" Type="http://schemas.openxmlformats.org/officeDocument/2006/relationships/image" Target="../media/image74.svg"/><Relationship Id="rId50" Type="http://schemas.openxmlformats.org/officeDocument/2006/relationships/image" Target="../media/image77.pn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9" Type="http://schemas.openxmlformats.org/officeDocument/2006/relationships/image" Target="../media/image56.svg"/><Relationship Id="rId11" Type="http://schemas.openxmlformats.org/officeDocument/2006/relationships/image" Target="../media/image38.sv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37" Type="http://schemas.openxmlformats.org/officeDocument/2006/relationships/image" Target="../media/image64.svg"/><Relationship Id="rId40" Type="http://schemas.openxmlformats.org/officeDocument/2006/relationships/image" Target="../media/image67.png"/><Relationship Id="rId45" Type="http://schemas.openxmlformats.org/officeDocument/2006/relationships/image" Target="../media/image72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49" Type="http://schemas.openxmlformats.org/officeDocument/2006/relationships/image" Target="../media/image76.svg"/><Relationship Id="rId10" Type="http://schemas.openxmlformats.org/officeDocument/2006/relationships/image" Target="../media/image37.png"/><Relationship Id="rId19" Type="http://schemas.openxmlformats.org/officeDocument/2006/relationships/image" Target="../media/image46.svg"/><Relationship Id="rId31" Type="http://schemas.openxmlformats.org/officeDocument/2006/relationships/image" Target="../media/image58.svg"/><Relationship Id="rId44" Type="http://schemas.openxmlformats.org/officeDocument/2006/relationships/image" Target="../media/image71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svg"/><Relationship Id="rId30" Type="http://schemas.openxmlformats.org/officeDocument/2006/relationships/image" Target="../media/image57.png"/><Relationship Id="rId35" Type="http://schemas.openxmlformats.org/officeDocument/2006/relationships/image" Target="../media/image62.svg"/><Relationship Id="rId43" Type="http://schemas.openxmlformats.org/officeDocument/2006/relationships/image" Target="../media/image70.svg"/><Relationship Id="rId48" Type="http://schemas.openxmlformats.org/officeDocument/2006/relationships/image" Target="../media/image75.png"/><Relationship Id="rId8" Type="http://schemas.openxmlformats.org/officeDocument/2006/relationships/image" Target="../media/image35.png"/><Relationship Id="rId51" Type="http://schemas.openxmlformats.org/officeDocument/2006/relationships/image" Target="../media/image78.svg"/><Relationship Id="rId3" Type="http://schemas.openxmlformats.org/officeDocument/2006/relationships/image" Target="../media/image30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5" Type="http://schemas.openxmlformats.org/officeDocument/2006/relationships/image" Target="../media/image52.svg"/><Relationship Id="rId33" Type="http://schemas.openxmlformats.org/officeDocument/2006/relationships/image" Target="../media/image60.svg"/><Relationship Id="rId38" Type="http://schemas.openxmlformats.org/officeDocument/2006/relationships/image" Target="../media/image65.png"/><Relationship Id="rId46" Type="http://schemas.openxmlformats.org/officeDocument/2006/relationships/image" Target="../media/image73.png"/><Relationship Id="rId20" Type="http://schemas.openxmlformats.org/officeDocument/2006/relationships/image" Target="../media/image47.png"/><Relationship Id="rId41" Type="http://schemas.openxmlformats.org/officeDocument/2006/relationships/image" Target="../media/image6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thedevastator/drug-performance-evaluation?select=Drug_clean.csv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94" r="-22774" b="-572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341773" y="6609696"/>
            <a:ext cx="969377" cy="969377"/>
          </a:xfrm>
          <a:custGeom>
            <a:avLst/>
            <a:gdLst/>
            <a:ahLst/>
            <a:cxnLst/>
            <a:rect l="l" t="t" r="r" b="b"/>
            <a:pathLst>
              <a:path w="969377" h="969377">
                <a:moveTo>
                  <a:pt x="0" y="0"/>
                </a:moveTo>
                <a:lnTo>
                  <a:pt x="969377" y="0"/>
                </a:lnTo>
                <a:lnTo>
                  <a:pt x="969377" y="969377"/>
                </a:lnTo>
                <a:lnTo>
                  <a:pt x="0" y="969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61562" y="5479897"/>
            <a:ext cx="1129800" cy="1129800"/>
          </a:xfrm>
          <a:custGeom>
            <a:avLst/>
            <a:gdLst/>
            <a:ahLst/>
            <a:cxnLst/>
            <a:rect l="l" t="t" r="r" b="b"/>
            <a:pathLst>
              <a:path w="1129800" h="1129800">
                <a:moveTo>
                  <a:pt x="0" y="0"/>
                </a:moveTo>
                <a:lnTo>
                  <a:pt x="1129799" y="0"/>
                </a:lnTo>
                <a:lnTo>
                  <a:pt x="1129799" y="1129799"/>
                </a:lnTo>
                <a:lnTo>
                  <a:pt x="0" y="1129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314129" y="4261952"/>
            <a:ext cx="1024666" cy="1024666"/>
          </a:xfrm>
          <a:custGeom>
            <a:avLst/>
            <a:gdLst/>
            <a:ahLst/>
            <a:cxnLst/>
            <a:rect l="l" t="t" r="r" b="b"/>
            <a:pathLst>
              <a:path w="1024666" h="1024666">
                <a:moveTo>
                  <a:pt x="0" y="0"/>
                </a:moveTo>
                <a:lnTo>
                  <a:pt x="1024666" y="0"/>
                </a:lnTo>
                <a:lnTo>
                  <a:pt x="1024666" y="1024665"/>
                </a:lnTo>
                <a:lnTo>
                  <a:pt x="0" y="10246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4038" y="1447724"/>
            <a:ext cx="18079924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6000">
                <a:solidFill>
                  <a:srgbClr val="FFFFFF"/>
                </a:solidFill>
                <a:latin typeface="Garet 1 Ultra-Bold"/>
              </a:rPr>
              <a:t> WHICH FACTORS CONTRIBUTE MOST TO USER SATISFACTION OF PHARMACEUTICAL DRUGS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1150" y="1965772"/>
            <a:ext cx="8764756" cy="566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54"/>
              </a:lnSpc>
            </a:pPr>
            <a:endParaRPr/>
          </a:p>
          <a:p>
            <a:pPr>
              <a:lnSpc>
                <a:spcPts val="2054"/>
              </a:lnSpc>
            </a:pPr>
            <a:endParaRPr/>
          </a:p>
          <a:p>
            <a:pPr>
              <a:lnSpc>
                <a:spcPts val="2054"/>
              </a:lnSpc>
            </a:pPr>
            <a:endParaRPr/>
          </a:p>
          <a:p>
            <a:pPr>
              <a:lnSpc>
                <a:spcPts val="2054"/>
              </a:lnSpc>
            </a:pPr>
            <a:endParaRPr/>
          </a:p>
          <a:p>
            <a:pPr>
              <a:lnSpc>
                <a:spcPts val="2054"/>
              </a:lnSpc>
            </a:pPr>
            <a:endParaRPr/>
          </a:p>
          <a:p>
            <a:pPr>
              <a:lnSpc>
                <a:spcPts val="2054"/>
              </a:lnSpc>
            </a:pPr>
            <a:endParaRPr/>
          </a:p>
          <a:p>
            <a:pPr>
              <a:lnSpc>
                <a:spcPts val="2054"/>
              </a:lnSpc>
            </a:pPr>
            <a:endParaRPr/>
          </a:p>
          <a:p>
            <a:pPr>
              <a:lnSpc>
                <a:spcPts val="2054"/>
              </a:lnSpc>
            </a:pPr>
            <a:endParaRPr/>
          </a:p>
          <a:p>
            <a:pPr>
              <a:lnSpc>
                <a:spcPts val="2054"/>
              </a:lnSpc>
            </a:pPr>
            <a:endParaRPr/>
          </a:p>
          <a:p>
            <a:pPr>
              <a:lnSpc>
                <a:spcPts val="2054"/>
              </a:lnSpc>
            </a:pPr>
            <a:endParaRPr/>
          </a:p>
          <a:p>
            <a:pPr>
              <a:lnSpc>
                <a:spcPts val="2054"/>
              </a:lnSpc>
            </a:pPr>
            <a:r>
              <a:rPr lang="en-US" sz="2162" spc="-108">
                <a:solidFill>
                  <a:srgbClr val="FFFFFF"/>
                </a:solidFill>
                <a:latin typeface="Garet 1 Ultra-Bold"/>
              </a:rPr>
              <a:t>Vrushali Patel </a:t>
            </a:r>
          </a:p>
          <a:p>
            <a:pPr>
              <a:lnSpc>
                <a:spcPts val="2054"/>
              </a:lnSpc>
            </a:pPr>
            <a:endParaRPr lang="en-US" sz="2162" spc="-108">
              <a:solidFill>
                <a:srgbClr val="FFFFFF"/>
              </a:solidFill>
              <a:latin typeface="Garet 1 Ultra-Bold"/>
            </a:endParaRPr>
          </a:p>
          <a:p>
            <a:pPr>
              <a:lnSpc>
                <a:spcPts val="2054"/>
              </a:lnSpc>
            </a:pPr>
            <a:r>
              <a:rPr lang="en-US" sz="2162" spc="-108">
                <a:solidFill>
                  <a:srgbClr val="FFFFFF"/>
                </a:solidFill>
                <a:latin typeface="Garet 1 Ultra-Bold"/>
              </a:rPr>
              <a:t>​</a:t>
            </a:r>
          </a:p>
          <a:p>
            <a:pPr>
              <a:lnSpc>
                <a:spcPts val="2054"/>
              </a:lnSpc>
            </a:pPr>
            <a:endParaRPr lang="en-US" sz="2162" spc="-108">
              <a:solidFill>
                <a:srgbClr val="FFFFFF"/>
              </a:solidFill>
              <a:latin typeface="Garet 1 Ultra-Bold"/>
            </a:endParaRPr>
          </a:p>
          <a:p>
            <a:pPr>
              <a:lnSpc>
                <a:spcPts val="2054"/>
              </a:lnSpc>
            </a:pPr>
            <a:endParaRPr lang="en-US" sz="2162" spc="-108">
              <a:solidFill>
                <a:srgbClr val="FFFFFF"/>
              </a:solidFill>
              <a:latin typeface="Garet 1 Ultra-Bold"/>
            </a:endParaRPr>
          </a:p>
          <a:p>
            <a:pPr>
              <a:lnSpc>
                <a:spcPts val="2054"/>
              </a:lnSpc>
            </a:pPr>
            <a:r>
              <a:rPr lang="en-US" sz="2162" spc="-108">
                <a:solidFill>
                  <a:srgbClr val="FFFFFF"/>
                </a:solidFill>
                <a:latin typeface="Garet 1 Ultra-Bold"/>
              </a:rPr>
              <a:t>Vallesia Pierre Louis​  </a:t>
            </a:r>
          </a:p>
          <a:p>
            <a:pPr>
              <a:lnSpc>
                <a:spcPts val="2054"/>
              </a:lnSpc>
            </a:pPr>
            <a:endParaRPr lang="en-US" sz="2162" spc="-108">
              <a:solidFill>
                <a:srgbClr val="FFFFFF"/>
              </a:solidFill>
              <a:latin typeface="Garet 1 Ultra-Bold"/>
            </a:endParaRPr>
          </a:p>
          <a:p>
            <a:pPr>
              <a:lnSpc>
                <a:spcPts val="2054"/>
              </a:lnSpc>
            </a:pPr>
            <a:endParaRPr lang="en-US" sz="2162" spc="-108">
              <a:solidFill>
                <a:srgbClr val="FFFFFF"/>
              </a:solidFill>
              <a:latin typeface="Garet 1 Ultra-Bold"/>
            </a:endParaRPr>
          </a:p>
          <a:p>
            <a:pPr>
              <a:lnSpc>
                <a:spcPts val="2054"/>
              </a:lnSpc>
            </a:pPr>
            <a:endParaRPr lang="en-US" sz="2162" spc="-108">
              <a:solidFill>
                <a:srgbClr val="FFFFFF"/>
              </a:solidFill>
              <a:latin typeface="Garet 1 Ultra-Bold"/>
            </a:endParaRPr>
          </a:p>
          <a:p>
            <a:pPr>
              <a:lnSpc>
                <a:spcPts val="2054"/>
              </a:lnSpc>
            </a:pPr>
            <a:endParaRPr lang="en-US" sz="2162" spc="-108">
              <a:solidFill>
                <a:srgbClr val="FFFFFF"/>
              </a:solidFill>
              <a:latin typeface="Garet 1 Ultra-Bold"/>
            </a:endParaRPr>
          </a:p>
          <a:p>
            <a:pPr>
              <a:lnSpc>
                <a:spcPts val="2054"/>
              </a:lnSpc>
            </a:pPr>
            <a:r>
              <a:rPr lang="en-US" sz="2162" spc="-108">
                <a:solidFill>
                  <a:srgbClr val="FFFFFF"/>
                </a:solidFill>
                <a:latin typeface="Garet 1 Ultra-Bold"/>
              </a:rPr>
              <a:t> Ryan Chen</a:t>
            </a:r>
          </a:p>
          <a:p>
            <a:pPr algn="l">
              <a:lnSpc>
                <a:spcPts val="2054"/>
              </a:lnSpc>
            </a:pPr>
            <a:endParaRPr lang="en-US" sz="2162" spc="-108">
              <a:solidFill>
                <a:srgbClr val="FFFFFF"/>
              </a:solidFill>
              <a:latin typeface="Garet 1 Ultra-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1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6243" y="1071214"/>
            <a:ext cx="10366157" cy="1558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02"/>
              </a:lnSpc>
              <a:spcBef>
                <a:spcPct val="0"/>
              </a:spcBef>
            </a:pPr>
            <a:r>
              <a:rPr lang="en-US" sz="9002" spc="-450" dirty="0">
                <a:solidFill>
                  <a:srgbClr val="FFFFFF"/>
                </a:solidFill>
                <a:latin typeface="Garet 1 Ultra-Bold"/>
              </a:rPr>
              <a:t>Collinearity</a:t>
            </a:r>
          </a:p>
        </p:txBody>
      </p:sp>
      <p:sp>
        <p:nvSpPr>
          <p:cNvPr id="3" name="Freeform 3"/>
          <p:cNvSpPr/>
          <p:nvPr/>
        </p:nvSpPr>
        <p:spPr>
          <a:xfrm>
            <a:off x="7047004" y="4227248"/>
            <a:ext cx="10853617" cy="2359482"/>
          </a:xfrm>
          <a:custGeom>
            <a:avLst/>
            <a:gdLst/>
            <a:ahLst/>
            <a:cxnLst/>
            <a:rect l="l" t="t" r="r" b="b"/>
            <a:pathLst>
              <a:path w="10853617" h="2359482">
                <a:moveTo>
                  <a:pt x="0" y="0"/>
                </a:moveTo>
                <a:lnTo>
                  <a:pt x="10853617" y="0"/>
                </a:lnTo>
                <a:lnTo>
                  <a:pt x="10853617" y="2359482"/>
                </a:lnTo>
                <a:lnTo>
                  <a:pt x="0" y="2359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0" cap="rnd">
            <a:solidFill>
              <a:srgbClr val="DB93D8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22218" y="3009726"/>
            <a:ext cx="7095940" cy="88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4"/>
              </a:lnSpc>
              <a:spcBef>
                <a:spcPct val="0"/>
              </a:spcBef>
            </a:pPr>
            <a:r>
              <a:rPr lang="en-US" sz="5167" spc="-258" dirty="0">
                <a:solidFill>
                  <a:srgbClr val="FFFFFF"/>
                </a:solidFill>
                <a:latin typeface="Garet 1 Ultra-Bold"/>
              </a:rPr>
              <a:t>All VIF values below 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396" y="7406044"/>
            <a:ext cx="6606291" cy="2242466"/>
          </a:xfrm>
          <a:custGeom>
            <a:avLst/>
            <a:gdLst/>
            <a:ahLst/>
            <a:cxnLst/>
            <a:rect l="l" t="t" r="r" b="b"/>
            <a:pathLst>
              <a:path w="6606291" h="2242466">
                <a:moveTo>
                  <a:pt x="0" y="0"/>
                </a:moveTo>
                <a:lnTo>
                  <a:pt x="6606292" y="0"/>
                </a:lnTo>
                <a:lnTo>
                  <a:pt x="6606292" y="2242466"/>
                </a:lnTo>
                <a:lnTo>
                  <a:pt x="0" y="2242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789"/>
            </a:stretch>
          </a:blipFill>
          <a:ln w="95250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756831" y="1544196"/>
            <a:ext cx="7728131" cy="6299780"/>
            <a:chOff x="0" y="0"/>
            <a:chExt cx="10304175" cy="83997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04175" cy="7107973"/>
            </a:xfrm>
            <a:custGeom>
              <a:avLst/>
              <a:gdLst/>
              <a:ahLst/>
              <a:cxnLst/>
              <a:rect l="l" t="t" r="r" b="b"/>
              <a:pathLst>
                <a:path w="10304175" h="7107973">
                  <a:moveTo>
                    <a:pt x="0" y="0"/>
                  </a:moveTo>
                  <a:lnTo>
                    <a:pt x="10304175" y="0"/>
                  </a:lnTo>
                  <a:lnTo>
                    <a:pt x="10304175" y="7107973"/>
                  </a:lnTo>
                  <a:lnTo>
                    <a:pt x="0" y="7107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95250" cap="sq">
              <a:solidFill>
                <a:srgbClr val="9B92D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7107973"/>
              <a:ext cx="10304175" cy="1291734"/>
            </a:xfrm>
            <a:custGeom>
              <a:avLst/>
              <a:gdLst/>
              <a:ahLst/>
              <a:cxnLst/>
              <a:rect l="l" t="t" r="r" b="b"/>
              <a:pathLst>
                <a:path w="10304175" h="1291734">
                  <a:moveTo>
                    <a:pt x="0" y="0"/>
                  </a:moveTo>
                  <a:lnTo>
                    <a:pt x="10304175" y="0"/>
                  </a:lnTo>
                  <a:lnTo>
                    <a:pt x="10304175" y="1291733"/>
                  </a:lnTo>
                  <a:lnTo>
                    <a:pt x="0" y="1291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95250" cap="sq">
              <a:solidFill>
                <a:srgbClr val="9B92D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829946"/>
            <a:ext cx="15456263" cy="7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92"/>
              </a:lnSpc>
            </a:pPr>
            <a:r>
              <a:rPr lang="en-US" sz="7115">
                <a:solidFill>
                  <a:srgbClr val="F7EFE9"/>
                </a:solidFill>
                <a:latin typeface="Garet ExtraBold Bold"/>
              </a:rPr>
              <a:t>NORMALITY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3183" y="2994875"/>
            <a:ext cx="4496342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7EFE9"/>
                </a:solidFill>
                <a:latin typeface="Garet ExtraBold"/>
              </a:rPr>
              <a:t>After Shapiro Test, we decided to transform our model, but our data did not improve enough to justify it.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39905" y="3136403"/>
            <a:ext cx="8211949" cy="5072187"/>
          </a:xfrm>
          <a:custGeom>
            <a:avLst/>
            <a:gdLst/>
            <a:ahLst/>
            <a:cxnLst/>
            <a:rect l="l" t="t" r="r" b="b"/>
            <a:pathLst>
              <a:path w="8211949" h="5072187">
                <a:moveTo>
                  <a:pt x="0" y="0"/>
                </a:moveTo>
                <a:lnTo>
                  <a:pt x="8211949" y="0"/>
                </a:lnTo>
                <a:lnTo>
                  <a:pt x="8211949" y="5072187"/>
                </a:lnTo>
                <a:lnTo>
                  <a:pt x="0" y="5072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19" r="-8843"/>
            </a:stretch>
          </a:blipFill>
          <a:ln w="95250" cap="sq">
            <a:solidFill>
              <a:srgbClr val="C273BE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99080" y="3136403"/>
            <a:ext cx="8046764" cy="5072187"/>
          </a:xfrm>
          <a:custGeom>
            <a:avLst/>
            <a:gdLst/>
            <a:ahLst/>
            <a:cxnLst/>
            <a:rect l="l" t="t" r="r" b="b"/>
            <a:pathLst>
              <a:path w="8046764" h="5072187">
                <a:moveTo>
                  <a:pt x="0" y="0"/>
                </a:moveTo>
                <a:lnTo>
                  <a:pt x="8046765" y="0"/>
                </a:lnTo>
                <a:lnTo>
                  <a:pt x="8046765" y="5072187"/>
                </a:lnTo>
                <a:lnTo>
                  <a:pt x="0" y="5072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0" cap="sq">
            <a:solidFill>
              <a:srgbClr val="C273BE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99080" y="888964"/>
            <a:ext cx="5217468" cy="1440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09"/>
              </a:lnSpc>
              <a:spcBef>
                <a:spcPct val="0"/>
              </a:spcBef>
            </a:pPr>
            <a:r>
              <a:rPr lang="en-US" sz="8363" spc="-418">
                <a:solidFill>
                  <a:srgbClr val="FFFFFF"/>
                </a:solidFill>
                <a:latin typeface="Garet 1 Ultra-Bold"/>
              </a:rPr>
              <a:t>Normality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39905" y="888964"/>
            <a:ext cx="6703665" cy="1417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300" spc="-415">
                <a:solidFill>
                  <a:srgbClr val="FFFFFF"/>
                </a:solidFill>
                <a:latin typeface="Garet 1 Bold"/>
              </a:rPr>
              <a:t>Transformed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9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4475" y="7601915"/>
            <a:ext cx="13221622" cy="1462696"/>
          </a:xfrm>
          <a:custGeom>
            <a:avLst/>
            <a:gdLst/>
            <a:ahLst/>
            <a:cxnLst/>
            <a:rect l="l" t="t" r="r" b="b"/>
            <a:pathLst>
              <a:path w="13221622" h="1462696">
                <a:moveTo>
                  <a:pt x="0" y="0"/>
                </a:moveTo>
                <a:lnTo>
                  <a:pt x="13221622" y="0"/>
                </a:lnTo>
                <a:lnTo>
                  <a:pt x="13221622" y="1462696"/>
                </a:lnTo>
                <a:lnTo>
                  <a:pt x="0" y="1462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0" cap="sq">
            <a:solidFill>
              <a:srgbClr val="9B92DE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27406" y="776530"/>
            <a:ext cx="9303345" cy="7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92"/>
              </a:lnSpc>
            </a:pPr>
            <a:r>
              <a:rPr lang="en-US" sz="7115">
                <a:solidFill>
                  <a:srgbClr val="F7EFE9"/>
                </a:solidFill>
                <a:latin typeface="Garet ExtraBold Bold"/>
              </a:rPr>
              <a:t>MODEL SELECTION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154612"/>
            <a:ext cx="15008549" cy="1988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6"/>
              </a:lnSpc>
              <a:spcBef>
                <a:spcPct val="0"/>
              </a:spcBef>
            </a:pPr>
            <a:r>
              <a:rPr lang="en-US" sz="5697" spc="-284">
                <a:solidFill>
                  <a:srgbClr val="FFFFFF"/>
                </a:solidFill>
                <a:latin typeface="Garet 1 Ultra-Bold"/>
              </a:rPr>
              <a:t>Decided to use Backwards elimination  because of our F-statistic and P-Value.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9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40" y="8341630"/>
            <a:ext cx="2397446" cy="1833341"/>
          </a:xfrm>
          <a:custGeom>
            <a:avLst/>
            <a:gdLst/>
            <a:ahLst/>
            <a:cxnLst/>
            <a:rect l="l" t="t" r="r" b="b"/>
            <a:pathLst>
              <a:path w="2397446" h="1833341">
                <a:moveTo>
                  <a:pt x="0" y="0"/>
                </a:moveTo>
                <a:lnTo>
                  <a:pt x="2397446" y="0"/>
                </a:lnTo>
                <a:lnTo>
                  <a:pt x="2397446" y="1833340"/>
                </a:lnTo>
                <a:lnTo>
                  <a:pt x="0" y="183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0" cap="sq">
            <a:solidFill>
              <a:srgbClr val="9482DC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578159" y="210427"/>
            <a:ext cx="9134962" cy="6800093"/>
          </a:xfrm>
          <a:custGeom>
            <a:avLst/>
            <a:gdLst/>
            <a:ahLst/>
            <a:cxnLst/>
            <a:rect l="l" t="t" r="r" b="b"/>
            <a:pathLst>
              <a:path w="9134962" h="6800093">
                <a:moveTo>
                  <a:pt x="0" y="0"/>
                </a:moveTo>
                <a:lnTo>
                  <a:pt x="9134962" y="0"/>
                </a:lnTo>
                <a:lnTo>
                  <a:pt x="9134962" y="6800093"/>
                </a:lnTo>
                <a:lnTo>
                  <a:pt x="0" y="6800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0" cap="sq">
            <a:solidFill>
              <a:srgbClr val="9482DC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644819" y="6909367"/>
            <a:ext cx="3068302" cy="2503734"/>
          </a:xfrm>
          <a:custGeom>
            <a:avLst/>
            <a:gdLst/>
            <a:ahLst/>
            <a:cxnLst/>
            <a:rect l="l" t="t" r="r" b="b"/>
            <a:pathLst>
              <a:path w="3068302" h="2503734">
                <a:moveTo>
                  <a:pt x="0" y="0"/>
                </a:moveTo>
                <a:lnTo>
                  <a:pt x="3068302" y="0"/>
                </a:lnTo>
                <a:lnTo>
                  <a:pt x="3068302" y="2503735"/>
                </a:lnTo>
                <a:lnTo>
                  <a:pt x="0" y="2503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0" cap="sq">
            <a:solidFill>
              <a:srgbClr val="9482DC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9940" y="2561189"/>
            <a:ext cx="5783373" cy="1563074"/>
          </a:xfrm>
          <a:custGeom>
            <a:avLst/>
            <a:gdLst/>
            <a:ahLst/>
            <a:cxnLst/>
            <a:rect l="l" t="t" r="r" b="b"/>
            <a:pathLst>
              <a:path w="5783373" h="1563074">
                <a:moveTo>
                  <a:pt x="0" y="0"/>
                </a:moveTo>
                <a:lnTo>
                  <a:pt x="5783373" y="0"/>
                </a:lnTo>
                <a:lnTo>
                  <a:pt x="5783373" y="1563074"/>
                </a:lnTo>
                <a:lnTo>
                  <a:pt x="0" y="1563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9940" y="4124263"/>
            <a:ext cx="5783373" cy="4036971"/>
          </a:xfrm>
          <a:custGeom>
            <a:avLst/>
            <a:gdLst/>
            <a:ahLst/>
            <a:cxnLst/>
            <a:rect l="l" t="t" r="r" b="b"/>
            <a:pathLst>
              <a:path w="5783373" h="4036971">
                <a:moveTo>
                  <a:pt x="0" y="0"/>
                </a:moveTo>
                <a:lnTo>
                  <a:pt x="5783373" y="0"/>
                </a:lnTo>
                <a:lnTo>
                  <a:pt x="5783373" y="4036972"/>
                </a:lnTo>
                <a:lnTo>
                  <a:pt x="0" y="40369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27856" y="77077"/>
            <a:ext cx="6987534" cy="1185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4"/>
              </a:lnSpc>
              <a:spcBef>
                <a:spcPct val="0"/>
              </a:spcBef>
            </a:pPr>
            <a:r>
              <a:rPr lang="en-US" sz="6960" spc="-348">
                <a:solidFill>
                  <a:srgbClr val="FFFFFF"/>
                </a:solidFill>
                <a:latin typeface="Garet 1 Ultra-Bold"/>
              </a:rPr>
              <a:t>Model Selection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26173" y="7159849"/>
            <a:ext cx="7535466" cy="209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2"/>
              </a:lnSpc>
            </a:pPr>
            <a:r>
              <a:rPr lang="en-US" sz="4008" spc="-200">
                <a:solidFill>
                  <a:srgbClr val="000000"/>
                </a:solidFill>
                <a:latin typeface="Garet 1 Bold"/>
              </a:rPr>
              <a:t>Variables removed:</a:t>
            </a:r>
          </a:p>
          <a:p>
            <a:pPr algn="ctr">
              <a:lnSpc>
                <a:spcPts val="5612"/>
              </a:lnSpc>
            </a:pPr>
            <a:r>
              <a:rPr lang="en-US" sz="4008" spc="-200">
                <a:solidFill>
                  <a:srgbClr val="000000"/>
                </a:solidFill>
                <a:latin typeface="Garet 1 Bold"/>
              </a:rPr>
              <a:t>FormLiquid(Inject), FormOther</a:t>
            </a:r>
          </a:p>
          <a:p>
            <a:pPr algn="ctr">
              <a:lnSpc>
                <a:spcPts val="5612"/>
              </a:lnSpc>
              <a:spcBef>
                <a:spcPct val="0"/>
              </a:spcBef>
            </a:pPr>
            <a:r>
              <a:rPr lang="en-US" sz="4008" spc="-200">
                <a:solidFill>
                  <a:srgbClr val="000000"/>
                </a:solidFill>
                <a:latin typeface="Garet 1 Bold"/>
              </a:rPr>
              <a:t>FormTablet, Price, Reviews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58202" y="3915461"/>
            <a:ext cx="4150367" cy="5527123"/>
          </a:xfrm>
          <a:custGeom>
            <a:avLst/>
            <a:gdLst/>
            <a:ahLst/>
            <a:cxnLst/>
            <a:rect l="l" t="t" r="r" b="b"/>
            <a:pathLst>
              <a:path w="4150367" h="5527123">
                <a:moveTo>
                  <a:pt x="0" y="0"/>
                </a:moveTo>
                <a:lnTo>
                  <a:pt x="4150366" y="0"/>
                </a:lnTo>
                <a:lnTo>
                  <a:pt x="4150366" y="5527123"/>
                </a:lnTo>
                <a:lnTo>
                  <a:pt x="0" y="5527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47103" y="1029419"/>
            <a:ext cx="8418767" cy="186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19"/>
              </a:lnSpc>
            </a:pPr>
            <a:r>
              <a:rPr lang="en-US" sz="8649">
                <a:solidFill>
                  <a:srgbClr val="F7EFE9"/>
                </a:solidFill>
                <a:latin typeface="Garet ExtraBold Bold"/>
              </a:rPr>
              <a:t>PRELIMINARY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5946" y="7181694"/>
            <a:ext cx="4496342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00"/>
              </a:lnSpc>
            </a:pPr>
            <a:r>
              <a:rPr lang="en-US" sz="2000" dirty="0">
                <a:solidFill>
                  <a:srgbClr val="000000"/>
                </a:solidFill>
                <a:latin typeface="Garet 2 Bold"/>
              </a:rPr>
              <a:t>All VIF values &lt; 10.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2917" y="4686300"/>
            <a:ext cx="3788083" cy="432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38"/>
              </a:lnSpc>
              <a:spcBef>
                <a:spcPct val="0"/>
              </a:spcBef>
            </a:pPr>
            <a:r>
              <a:rPr lang="en-US" sz="2527" dirty="0">
                <a:solidFill>
                  <a:srgbClr val="F7EFE9"/>
                </a:solidFill>
                <a:latin typeface="Garet ExtraBold"/>
              </a:rPr>
              <a:t>Potential Outliers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5946" y="2802917"/>
            <a:ext cx="586054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7EFE9"/>
                </a:solidFill>
                <a:latin typeface="Garet ExtraBold"/>
              </a:rPr>
              <a:t>Backwards Elimination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946" y="6465047"/>
            <a:ext cx="449634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7EFE9"/>
                </a:solidFill>
                <a:latin typeface="Garet ExtraBold"/>
              </a:rPr>
              <a:t>No collinearity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39962" y="5295585"/>
            <a:ext cx="5592410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120" dirty="0">
                <a:solidFill>
                  <a:srgbClr val="F7EFE9"/>
                </a:solidFill>
                <a:latin typeface="Garet 1 Ultra-Bold"/>
              </a:rPr>
              <a:t>84 % of the customer’s satisfaction is accounted for by Ease </a:t>
            </a:r>
            <a:r>
              <a:rPr lang="en-US" sz="2400" spc="-120" dirty="0" err="1">
                <a:solidFill>
                  <a:srgbClr val="F7EFE9"/>
                </a:solidFill>
                <a:latin typeface="Garet 1 Ultra-Bold"/>
              </a:rPr>
              <a:t>OfUse</a:t>
            </a:r>
            <a:r>
              <a:rPr lang="en-US" sz="2400" spc="-120" dirty="0">
                <a:solidFill>
                  <a:srgbClr val="F7EFE9"/>
                </a:solidFill>
                <a:latin typeface="Garet 1 Ultra-Bold"/>
              </a:rPr>
              <a:t>, Effectiveness, Form, Indication and Type.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5946" y="3390947"/>
            <a:ext cx="6895829" cy="926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1"/>
              </a:lnSpc>
              <a:spcBef>
                <a:spcPct val="0"/>
              </a:spcBef>
            </a:pPr>
            <a:r>
              <a:rPr lang="en-US" sz="1779" spc="-88">
                <a:solidFill>
                  <a:srgbClr val="000000"/>
                </a:solidFill>
                <a:latin typeface="Garet 1 Ultra-Bold"/>
              </a:rPr>
              <a:t>Using backwards elimination a final model we selected consist of 6 predictors: EaseOfUse, Effective,FormCream,Form Liquid(Drink),Indication(On Label),Type(RX)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5946" y="5297743"/>
            <a:ext cx="6099164" cy="1016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47"/>
              </a:lnSpc>
              <a:spcBef>
                <a:spcPct val="0"/>
              </a:spcBef>
            </a:pPr>
            <a:r>
              <a:rPr lang="en-US" sz="1962" spc="-98" dirty="0">
                <a:solidFill>
                  <a:srgbClr val="000000"/>
                </a:solidFill>
                <a:latin typeface="Garet 1 Ultra-Bold"/>
              </a:rPr>
              <a:t>No major outliers from cooks distance, the ones from Jackknife and leverage we deemed to be feasible and decided not to remove them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772007" y="7662706"/>
            <a:ext cx="4467141" cy="541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5"/>
              </a:lnSpc>
              <a:spcBef>
                <a:spcPct val="0"/>
              </a:spcBef>
            </a:pPr>
            <a:r>
              <a:rPr lang="en-US" sz="3211" spc="-160" dirty="0">
                <a:solidFill>
                  <a:srgbClr val="F7EFE9"/>
                </a:solidFill>
                <a:latin typeface="Garet 1 Ultra-Bold"/>
              </a:rPr>
              <a:t>Final 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5946" y="8213645"/>
            <a:ext cx="6718377" cy="88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7"/>
              </a:lnSpc>
              <a:spcBef>
                <a:spcPct val="0"/>
              </a:spcBef>
            </a:pPr>
            <a:r>
              <a:rPr lang="en-US" sz="1662" spc="-83">
                <a:solidFill>
                  <a:srgbClr val="000000"/>
                </a:solidFill>
                <a:latin typeface="Garet 1 Bold"/>
              </a:rPr>
              <a:t>From our model we can say that the  EaseOfUse, Effectiveness, Form(cream and liquid), Indication(on Label), Type(Rx) factors that contribute most to user satisfaction of pharmaceutical drugs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9677" y="4873398"/>
            <a:ext cx="18088323" cy="13716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C273BE"/>
                </a:solidFill>
                <a:latin typeface="Garet ExtraBold"/>
              </a:rPr>
              <a:t>Satisfaction = -049258 + 0.11392(</a:t>
            </a:r>
            <a:r>
              <a:rPr lang="en-US" sz="3000" dirty="0" err="1">
                <a:solidFill>
                  <a:srgbClr val="C273BE"/>
                </a:solidFill>
                <a:latin typeface="Garet ExtraBold"/>
              </a:rPr>
              <a:t>EaseOfUse</a:t>
            </a:r>
            <a:r>
              <a:rPr lang="en-US" sz="3000" dirty="0">
                <a:solidFill>
                  <a:srgbClr val="C273BE"/>
                </a:solidFill>
                <a:latin typeface="Garet ExtraBold"/>
              </a:rPr>
              <a:t>) +0.90651(Effective) + 0.20885 (</a:t>
            </a:r>
            <a:r>
              <a:rPr lang="en-US" sz="3000" dirty="0" err="1">
                <a:solidFill>
                  <a:srgbClr val="C273BE"/>
                </a:solidFill>
                <a:latin typeface="Garet ExtraBold"/>
              </a:rPr>
              <a:t>FormCream</a:t>
            </a:r>
            <a:r>
              <a:rPr lang="en-US" sz="3000" dirty="0">
                <a:solidFill>
                  <a:srgbClr val="C273BE"/>
                </a:solidFill>
                <a:latin typeface="Garet ExtraBold"/>
              </a:rPr>
              <a:t>) + 0.16081(</a:t>
            </a:r>
            <a:r>
              <a:rPr lang="en-US" sz="3000" dirty="0" err="1">
                <a:solidFill>
                  <a:srgbClr val="C273BE"/>
                </a:solidFill>
                <a:latin typeface="Garet ExtraBold"/>
              </a:rPr>
              <a:t>FormLiquid</a:t>
            </a:r>
            <a:r>
              <a:rPr lang="en-US" sz="3000" dirty="0">
                <a:solidFill>
                  <a:srgbClr val="C273BE"/>
                </a:solidFill>
                <a:latin typeface="Garet ExtraBold"/>
              </a:rPr>
              <a:t> (Drink)) + 0.17707 (</a:t>
            </a:r>
            <a:r>
              <a:rPr lang="en-US" sz="3000" dirty="0" err="1">
                <a:solidFill>
                  <a:srgbClr val="C273BE"/>
                </a:solidFill>
                <a:latin typeface="Garet ExtraBold"/>
              </a:rPr>
              <a:t>IndicationOn</a:t>
            </a:r>
            <a:r>
              <a:rPr lang="en-US" sz="3000" dirty="0">
                <a:solidFill>
                  <a:srgbClr val="C273BE"/>
                </a:solidFill>
                <a:latin typeface="Garet ExtraBold"/>
              </a:rPr>
              <a:t> Label) - 0.21956(</a:t>
            </a:r>
            <a:r>
              <a:rPr lang="en-US" sz="3000" dirty="0" err="1">
                <a:solidFill>
                  <a:srgbClr val="C273BE"/>
                </a:solidFill>
                <a:latin typeface="Garet ExtraBold"/>
              </a:rPr>
              <a:t>TypeRX</a:t>
            </a:r>
            <a:r>
              <a:rPr lang="en-US" sz="3000" dirty="0">
                <a:solidFill>
                  <a:srgbClr val="C273BE"/>
                </a:solidFill>
                <a:latin typeface="Garet ExtraBold"/>
              </a:rPr>
              <a:t>)</a:t>
            </a:r>
          </a:p>
          <a:p>
            <a:pPr>
              <a:lnSpc>
                <a:spcPts val="3600"/>
              </a:lnSpc>
            </a:pPr>
            <a:endParaRPr lang="en-US" sz="3000" dirty="0">
              <a:solidFill>
                <a:srgbClr val="C273BE"/>
              </a:solidFill>
              <a:latin typeface="Garet Extra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04875" y="2015770"/>
            <a:ext cx="16230773" cy="189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30"/>
              </a:lnSpc>
            </a:pPr>
            <a:r>
              <a:rPr lang="en-US" sz="16537">
                <a:solidFill>
                  <a:srgbClr val="F7EFE9"/>
                </a:solidFill>
                <a:latin typeface="Garet ExtraBold Bold"/>
              </a:rPr>
              <a:t>FINAL MODEL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9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7366" y="534806"/>
            <a:ext cx="11953268" cy="1875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30"/>
              </a:lnSpc>
            </a:pPr>
            <a:r>
              <a:rPr lang="en-US" sz="8788">
                <a:solidFill>
                  <a:srgbClr val="F7EFE9"/>
                </a:solidFill>
                <a:latin typeface="Garet ExtraBold Bold"/>
              </a:rPr>
              <a:t>DIFFICULTY ENCOUNTERS​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876535"/>
            <a:ext cx="16782324" cy="72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7"/>
              </a:lnSpc>
              <a:spcBef>
                <a:spcPct val="0"/>
              </a:spcBef>
            </a:pPr>
            <a:r>
              <a:rPr lang="en-US" sz="4312" spc="-215">
                <a:solidFill>
                  <a:srgbClr val="FFFFFF"/>
                </a:solidFill>
                <a:latin typeface="Garet 1 Ultra-Bold"/>
              </a:rPr>
              <a:t>Normality violation want to look back and try to find a 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762" y="5304313"/>
            <a:ext cx="17019055" cy="154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2"/>
              </a:lnSpc>
              <a:spcBef>
                <a:spcPct val="0"/>
              </a:spcBef>
            </a:pPr>
            <a:r>
              <a:rPr lang="en-US" sz="4437" spc="-221">
                <a:solidFill>
                  <a:srgbClr val="FFFFFF"/>
                </a:solidFill>
                <a:latin typeface="Garet 1 Ultra-Bold"/>
              </a:rPr>
              <a:t>Rcode was having issues maybe due to operating system between us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9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88262" y="1497030"/>
            <a:ext cx="1137663" cy="810843"/>
          </a:xfrm>
          <a:custGeom>
            <a:avLst/>
            <a:gdLst/>
            <a:ahLst/>
            <a:cxnLst/>
            <a:rect l="l" t="t" r="r" b="b"/>
            <a:pathLst>
              <a:path w="1137663" h="810843">
                <a:moveTo>
                  <a:pt x="0" y="0"/>
                </a:moveTo>
                <a:lnTo>
                  <a:pt x="1137663" y="0"/>
                </a:lnTo>
                <a:lnTo>
                  <a:pt x="1137663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813235" y="3037983"/>
            <a:ext cx="1087717" cy="810843"/>
          </a:xfrm>
          <a:custGeom>
            <a:avLst/>
            <a:gdLst/>
            <a:ahLst/>
            <a:cxnLst/>
            <a:rect l="l" t="t" r="r" b="b"/>
            <a:pathLst>
              <a:path w="1087717" h="810843">
                <a:moveTo>
                  <a:pt x="0" y="0"/>
                </a:moveTo>
                <a:lnTo>
                  <a:pt x="1087717" y="0"/>
                </a:lnTo>
                <a:lnTo>
                  <a:pt x="1087717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148553" y="6287697"/>
            <a:ext cx="417081" cy="872222"/>
          </a:xfrm>
          <a:custGeom>
            <a:avLst/>
            <a:gdLst/>
            <a:ahLst/>
            <a:cxnLst/>
            <a:rect l="l" t="t" r="r" b="b"/>
            <a:pathLst>
              <a:path w="417081" h="872222">
                <a:moveTo>
                  <a:pt x="0" y="0"/>
                </a:moveTo>
                <a:lnTo>
                  <a:pt x="417081" y="0"/>
                </a:lnTo>
                <a:lnTo>
                  <a:pt x="417081" y="872222"/>
                </a:lnTo>
                <a:lnTo>
                  <a:pt x="0" y="872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211142" y="4643706"/>
            <a:ext cx="291904" cy="810843"/>
          </a:xfrm>
          <a:custGeom>
            <a:avLst/>
            <a:gdLst/>
            <a:ahLst/>
            <a:cxnLst/>
            <a:rect l="l" t="t" r="r" b="b"/>
            <a:pathLst>
              <a:path w="291904" h="810843">
                <a:moveTo>
                  <a:pt x="0" y="0"/>
                </a:moveTo>
                <a:lnTo>
                  <a:pt x="291903" y="0"/>
                </a:lnTo>
                <a:lnTo>
                  <a:pt x="291903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089191" y="7928296"/>
            <a:ext cx="535804" cy="861674"/>
          </a:xfrm>
          <a:custGeom>
            <a:avLst/>
            <a:gdLst/>
            <a:ahLst/>
            <a:cxnLst/>
            <a:rect l="l" t="t" r="r" b="b"/>
            <a:pathLst>
              <a:path w="535804" h="861674">
                <a:moveTo>
                  <a:pt x="0" y="0"/>
                </a:moveTo>
                <a:lnTo>
                  <a:pt x="535805" y="0"/>
                </a:lnTo>
                <a:lnTo>
                  <a:pt x="535805" y="861674"/>
                </a:lnTo>
                <a:lnTo>
                  <a:pt x="0" y="8616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547569" y="1497030"/>
            <a:ext cx="530734" cy="810843"/>
          </a:xfrm>
          <a:custGeom>
            <a:avLst/>
            <a:gdLst/>
            <a:ahLst/>
            <a:cxnLst/>
            <a:rect l="l" t="t" r="r" b="b"/>
            <a:pathLst>
              <a:path w="530734" h="810843">
                <a:moveTo>
                  <a:pt x="0" y="0"/>
                </a:moveTo>
                <a:lnTo>
                  <a:pt x="530734" y="0"/>
                </a:lnTo>
                <a:lnTo>
                  <a:pt x="530734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574106" y="3037983"/>
            <a:ext cx="477660" cy="810843"/>
          </a:xfrm>
          <a:custGeom>
            <a:avLst/>
            <a:gdLst/>
            <a:ahLst/>
            <a:cxnLst/>
            <a:rect l="l" t="t" r="r" b="b"/>
            <a:pathLst>
              <a:path w="477660" h="810843">
                <a:moveTo>
                  <a:pt x="0" y="0"/>
                </a:moveTo>
                <a:lnTo>
                  <a:pt x="477660" y="0"/>
                </a:lnTo>
                <a:lnTo>
                  <a:pt x="477660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356006" y="6318386"/>
            <a:ext cx="913860" cy="810843"/>
          </a:xfrm>
          <a:custGeom>
            <a:avLst/>
            <a:gdLst/>
            <a:ahLst/>
            <a:cxnLst/>
            <a:rect l="l" t="t" r="r" b="b"/>
            <a:pathLst>
              <a:path w="913860" h="810843">
                <a:moveTo>
                  <a:pt x="0" y="0"/>
                </a:moveTo>
                <a:lnTo>
                  <a:pt x="913860" y="0"/>
                </a:lnTo>
                <a:lnTo>
                  <a:pt x="913860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325001" y="4578935"/>
            <a:ext cx="975871" cy="940384"/>
          </a:xfrm>
          <a:custGeom>
            <a:avLst/>
            <a:gdLst/>
            <a:ahLst/>
            <a:cxnLst/>
            <a:rect l="l" t="t" r="r" b="b"/>
            <a:pathLst>
              <a:path w="975871" h="940384">
                <a:moveTo>
                  <a:pt x="0" y="0"/>
                </a:moveTo>
                <a:lnTo>
                  <a:pt x="975870" y="0"/>
                </a:lnTo>
                <a:lnTo>
                  <a:pt x="975870" y="940385"/>
                </a:lnTo>
                <a:lnTo>
                  <a:pt x="0" y="94038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326076" y="7953711"/>
            <a:ext cx="973720" cy="810843"/>
          </a:xfrm>
          <a:custGeom>
            <a:avLst/>
            <a:gdLst/>
            <a:ahLst/>
            <a:cxnLst/>
            <a:rect l="l" t="t" r="r" b="b"/>
            <a:pathLst>
              <a:path w="973720" h="810843">
                <a:moveTo>
                  <a:pt x="0" y="0"/>
                </a:moveTo>
                <a:lnTo>
                  <a:pt x="973720" y="0"/>
                </a:lnTo>
                <a:lnTo>
                  <a:pt x="973720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8865791" y="1497030"/>
            <a:ext cx="344977" cy="810843"/>
          </a:xfrm>
          <a:custGeom>
            <a:avLst/>
            <a:gdLst/>
            <a:ahLst/>
            <a:cxnLst/>
            <a:rect l="l" t="t" r="r" b="b"/>
            <a:pathLst>
              <a:path w="344977" h="810843">
                <a:moveTo>
                  <a:pt x="0" y="0"/>
                </a:moveTo>
                <a:lnTo>
                  <a:pt x="344977" y="0"/>
                </a:lnTo>
                <a:lnTo>
                  <a:pt x="344977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690354" y="3037983"/>
            <a:ext cx="695851" cy="810843"/>
          </a:xfrm>
          <a:custGeom>
            <a:avLst/>
            <a:gdLst/>
            <a:ahLst/>
            <a:cxnLst/>
            <a:rect l="l" t="t" r="r" b="b"/>
            <a:pathLst>
              <a:path w="695851" h="810843">
                <a:moveTo>
                  <a:pt x="0" y="0"/>
                </a:moveTo>
                <a:lnTo>
                  <a:pt x="695851" y="0"/>
                </a:lnTo>
                <a:lnTo>
                  <a:pt x="695851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546046" y="6318386"/>
            <a:ext cx="984468" cy="810843"/>
          </a:xfrm>
          <a:custGeom>
            <a:avLst/>
            <a:gdLst/>
            <a:ahLst/>
            <a:cxnLst/>
            <a:rect l="l" t="t" r="r" b="b"/>
            <a:pathLst>
              <a:path w="984468" h="810843">
                <a:moveTo>
                  <a:pt x="0" y="0"/>
                </a:moveTo>
                <a:lnTo>
                  <a:pt x="984468" y="0"/>
                </a:lnTo>
                <a:lnTo>
                  <a:pt x="984468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653498" y="4643706"/>
            <a:ext cx="769564" cy="810843"/>
          </a:xfrm>
          <a:custGeom>
            <a:avLst/>
            <a:gdLst/>
            <a:ahLst/>
            <a:cxnLst/>
            <a:rect l="l" t="t" r="r" b="b"/>
            <a:pathLst>
              <a:path w="769564" h="810843">
                <a:moveTo>
                  <a:pt x="0" y="0"/>
                </a:moveTo>
                <a:lnTo>
                  <a:pt x="769564" y="0"/>
                </a:lnTo>
                <a:lnTo>
                  <a:pt x="769564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574713" y="7928438"/>
            <a:ext cx="927133" cy="861391"/>
          </a:xfrm>
          <a:custGeom>
            <a:avLst/>
            <a:gdLst/>
            <a:ahLst/>
            <a:cxnLst/>
            <a:rect l="l" t="t" r="r" b="b"/>
            <a:pathLst>
              <a:path w="927133" h="861391">
                <a:moveTo>
                  <a:pt x="0" y="0"/>
                </a:moveTo>
                <a:lnTo>
                  <a:pt x="927133" y="0"/>
                </a:lnTo>
                <a:lnTo>
                  <a:pt x="927133" y="861391"/>
                </a:lnTo>
                <a:lnTo>
                  <a:pt x="0" y="86139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2095358" y="1497030"/>
            <a:ext cx="1013554" cy="810843"/>
          </a:xfrm>
          <a:custGeom>
            <a:avLst/>
            <a:gdLst/>
            <a:ahLst/>
            <a:cxnLst/>
            <a:rect l="l" t="t" r="r" b="b"/>
            <a:pathLst>
              <a:path w="1013554" h="810843">
                <a:moveTo>
                  <a:pt x="0" y="0"/>
                </a:moveTo>
                <a:lnTo>
                  <a:pt x="1013554" y="0"/>
                </a:lnTo>
                <a:lnTo>
                  <a:pt x="1013554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2287381" y="3037983"/>
            <a:ext cx="629509" cy="810843"/>
          </a:xfrm>
          <a:custGeom>
            <a:avLst/>
            <a:gdLst/>
            <a:ahLst/>
            <a:cxnLst/>
            <a:rect l="l" t="t" r="r" b="b"/>
            <a:pathLst>
              <a:path w="629509" h="810843">
                <a:moveTo>
                  <a:pt x="0" y="0"/>
                </a:moveTo>
                <a:lnTo>
                  <a:pt x="629509" y="0"/>
                </a:lnTo>
                <a:lnTo>
                  <a:pt x="629509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2187671" y="6318386"/>
            <a:ext cx="828929" cy="810843"/>
          </a:xfrm>
          <a:custGeom>
            <a:avLst/>
            <a:gdLst/>
            <a:ahLst/>
            <a:cxnLst/>
            <a:rect l="l" t="t" r="r" b="b"/>
            <a:pathLst>
              <a:path w="828929" h="810843">
                <a:moveTo>
                  <a:pt x="0" y="0"/>
                </a:moveTo>
                <a:lnTo>
                  <a:pt x="828929" y="0"/>
                </a:lnTo>
                <a:lnTo>
                  <a:pt x="828929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2156171" y="4643706"/>
            <a:ext cx="891928" cy="810843"/>
          </a:xfrm>
          <a:custGeom>
            <a:avLst/>
            <a:gdLst/>
            <a:ahLst/>
            <a:cxnLst/>
            <a:rect l="l" t="t" r="r" b="b"/>
            <a:pathLst>
              <a:path w="891928" h="810843">
                <a:moveTo>
                  <a:pt x="0" y="0"/>
                </a:moveTo>
                <a:lnTo>
                  <a:pt x="891928" y="0"/>
                </a:lnTo>
                <a:lnTo>
                  <a:pt x="891928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2108812" y="7953711"/>
            <a:ext cx="986646" cy="810843"/>
          </a:xfrm>
          <a:custGeom>
            <a:avLst/>
            <a:gdLst/>
            <a:ahLst/>
            <a:cxnLst/>
            <a:rect l="l" t="t" r="r" b="b"/>
            <a:pathLst>
              <a:path w="986646" h="810843">
                <a:moveTo>
                  <a:pt x="0" y="0"/>
                </a:moveTo>
                <a:lnTo>
                  <a:pt x="986646" y="0"/>
                </a:lnTo>
                <a:lnTo>
                  <a:pt x="986646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4152261" y="1497030"/>
            <a:ext cx="592653" cy="810843"/>
          </a:xfrm>
          <a:custGeom>
            <a:avLst/>
            <a:gdLst/>
            <a:ahLst/>
            <a:cxnLst/>
            <a:rect l="l" t="t" r="r" b="b"/>
            <a:pathLst>
              <a:path w="592653" h="810843">
                <a:moveTo>
                  <a:pt x="0" y="0"/>
                </a:moveTo>
                <a:lnTo>
                  <a:pt x="592653" y="0"/>
                </a:lnTo>
                <a:lnTo>
                  <a:pt x="592653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3903399" y="3037983"/>
            <a:ext cx="1090376" cy="810843"/>
          </a:xfrm>
          <a:custGeom>
            <a:avLst/>
            <a:gdLst/>
            <a:ahLst/>
            <a:cxnLst/>
            <a:rect l="l" t="t" r="r" b="b"/>
            <a:pathLst>
              <a:path w="1090376" h="810843">
                <a:moveTo>
                  <a:pt x="0" y="0"/>
                </a:moveTo>
                <a:lnTo>
                  <a:pt x="1090376" y="0"/>
                </a:lnTo>
                <a:lnTo>
                  <a:pt x="1090376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4259698" y="6249429"/>
            <a:ext cx="377778" cy="948758"/>
          </a:xfrm>
          <a:custGeom>
            <a:avLst/>
            <a:gdLst/>
            <a:ahLst/>
            <a:cxnLst/>
            <a:rect l="l" t="t" r="r" b="b"/>
            <a:pathLst>
              <a:path w="377778" h="948758">
                <a:moveTo>
                  <a:pt x="0" y="0"/>
                </a:moveTo>
                <a:lnTo>
                  <a:pt x="377778" y="0"/>
                </a:lnTo>
                <a:lnTo>
                  <a:pt x="377778" y="948758"/>
                </a:lnTo>
                <a:lnTo>
                  <a:pt x="0" y="94875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4113930" y="4643706"/>
            <a:ext cx="669314" cy="810843"/>
          </a:xfrm>
          <a:custGeom>
            <a:avLst/>
            <a:gdLst/>
            <a:ahLst/>
            <a:cxnLst/>
            <a:rect l="l" t="t" r="r" b="b"/>
            <a:pathLst>
              <a:path w="669314" h="810843">
                <a:moveTo>
                  <a:pt x="0" y="0"/>
                </a:moveTo>
                <a:lnTo>
                  <a:pt x="669314" y="0"/>
                </a:lnTo>
                <a:lnTo>
                  <a:pt x="669314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019458" y="7928438"/>
            <a:ext cx="858259" cy="861391"/>
          </a:xfrm>
          <a:custGeom>
            <a:avLst/>
            <a:gdLst/>
            <a:ahLst/>
            <a:cxnLst/>
            <a:rect l="l" t="t" r="r" b="b"/>
            <a:pathLst>
              <a:path w="858259" h="861391">
                <a:moveTo>
                  <a:pt x="0" y="0"/>
                </a:moveTo>
                <a:lnTo>
                  <a:pt x="858259" y="0"/>
                </a:lnTo>
                <a:lnTo>
                  <a:pt x="858259" y="861391"/>
                </a:lnTo>
                <a:lnTo>
                  <a:pt x="0" y="861391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028700" y="1782780"/>
            <a:ext cx="6241788" cy="7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92"/>
              </a:lnSpc>
            </a:pPr>
            <a:r>
              <a:rPr lang="en-US" sz="7115">
                <a:solidFill>
                  <a:srgbClr val="F7EFE9"/>
                </a:solidFill>
                <a:latin typeface="Garet ExtraBold Bold"/>
              </a:rPr>
              <a:t>RESOURCES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0565" y="2853807"/>
            <a:ext cx="16770387" cy="272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Garet 2"/>
              </a:rPr>
              <a:t>HIsch, Irl. “Insulin Pricing in the USA: The Saga Continues.” The Lancet, www.thelancet.com/journals/landia/article/PIIS2213-8587(22)00251-0/fulltext</a:t>
            </a:r>
          </a:p>
          <a:p>
            <a:pPr>
              <a:lnSpc>
                <a:spcPts val="3120"/>
              </a:lnSpc>
            </a:pPr>
            <a:endParaRPr lang="en-US" sz="2400">
              <a:solidFill>
                <a:srgbClr val="000000"/>
              </a:solidFill>
              <a:latin typeface="Garet 2"/>
            </a:endParaRPr>
          </a:p>
          <a:p>
            <a:pPr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Garet 2"/>
              </a:rPr>
              <a:t>“Most Expensive Drugs in the US in 2023.” Fierce Pharma, www.fiercepharma.com/special-reports/priciest-drugs-2023. </a:t>
            </a:r>
          </a:p>
          <a:p>
            <a:pPr>
              <a:lnSpc>
                <a:spcPts val="3120"/>
              </a:lnSpc>
            </a:pPr>
            <a:endParaRPr lang="en-US" sz="2400">
              <a:solidFill>
                <a:srgbClr val="000000"/>
              </a:solidFill>
              <a:latin typeface="Garet 2"/>
            </a:endParaRPr>
          </a:p>
          <a:p>
            <a:pPr marL="0" lvl="0" indent="0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Garet 2"/>
              </a:rPr>
              <a:t>https://www.kaggle.com/datasets/thedevastator/drug-performance-evaluation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9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4875" y="2015770"/>
            <a:ext cx="16230773" cy="6926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30"/>
              </a:lnSpc>
            </a:pPr>
            <a:r>
              <a:rPr lang="en-US" sz="16537">
                <a:solidFill>
                  <a:srgbClr val="F7EFE9"/>
                </a:solidFill>
                <a:latin typeface="Garet ExtraBold Bold"/>
              </a:rPr>
              <a:t>DATA DESCRIPTION AND MOTIVATION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1111" r="-21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04875" y="1720495"/>
            <a:ext cx="8239125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6999">
                <a:solidFill>
                  <a:srgbClr val="FFFFFF"/>
                </a:solidFill>
                <a:latin typeface="Garet 1 Ultra-Bold"/>
              </a:rPr>
              <a:t>MOTIVATION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0633" y="4442692"/>
            <a:ext cx="17546734" cy="201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7"/>
              </a:lnSpc>
              <a:spcBef>
                <a:spcPct val="0"/>
              </a:spcBef>
            </a:pPr>
            <a:r>
              <a:rPr lang="en-US" sz="3840">
                <a:solidFill>
                  <a:srgbClr val="FFFFFF"/>
                </a:solidFill>
                <a:latin typeface="Garet ExtraBold"/>
              </a:rPr>
              <a:t>Motivation -Prescription and over the counter drug are used everyday, we hope to find out the factors related to medicine that contribute the most to user satisfaction as consumers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723" y="0"/>
            <a:ext cx="6612571" cy="10287000"/>
            <a:chOff x="0" y="0"/>
            <a:chExt cx="8816761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9824" r="9824"/>
            <a:stretch>
              <a:fillRect/>
            </a:stretch>
          </p:blipFill>
          <p:spPr>
            <a:xfrm>
              <a:off x="0" y="0"/>
              <a:ext cx="8816761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0" y="1791846"/>
            <a:ext cx="6625971" cy="1469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40"/>
              </a:lnSpc>
            </a:pPr>
            <a:r>
              <a:rPr lang="en-US" sz="6800">
                <a:solidFill>
                  <a:srgbClr val="F7EFE9"/>
                </a:solidFill>
                <a:latin typeface="Garet ExtraBold Bold"/>
              </a:rPr>
              <a:t>DATA DESCRIPTION​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78318" y="324814"/>
            <a:ext cx="6959919" cy="961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042" lvl="1" indent="-325521">
              <a:lnSpc>
                <a:spcPts val="4221"/>
              </a:lnSpc>
              <a:buFont typeface="Arial"/>
              <a:buChar char="•"/>
            </a:pPr>
            <a:r>
              <a:rPr lang="en-US" sz="3015" spc="39">
                <a:solidFill>
                  <a:srgbClr val="000000"/>
                </a:solidFill>
                <a:latin typeface="Garet 2"/>
              </a:rPr>
              <a:t>Dataset- </a:t>
            </a:r>
            <a:r>
              <a:rPr lang="en-US" sz="3015" u="sng" spc="39">
                <a:solidFill>
                  <a:srgbClr val="000000"/>
                </a:solidFill>
                <a:latin typeface="Garet 2"/>
                <a:hlinkClick r:id="rId3" tooltip="https://www.kaggle.com/datasets/thedevastator/drug-performance-evaluation?select=Drug_clean.csv"/>
              </a:rPr>
              <a:t>Drug Performance Evaluation</a:t>
            </a:r>
          </a:p>
          <a:p>
            <a:pPr>
              <a:lnSpc>
                <a:spcPts val="4221"/>
              </a:lnSpc>
            </a:pPr>
            <a:endParaRPr lang="en-US" sz="3015" u="sng" spc="39">
              <a:solidFill>
                <a:srgbClr val="000000"/>
              </a:solidFill>
              <a:latin typeface="Garet 2"/>
              <a:hlinkClick r:id="rId3" tooltip="https://www.kaggle.com/datasets/thedevastator/drug-performance-evaluation?select=Drug_clean.csv"/>
            </a:endParaRPr>
          </a:p>
          <a:p>
            <a:pPr marL="651042" lvl="1" indent="-325521">
              <a:lnSpc>
                <a:spcPts val="4221"/>
              </a:lnSpc>
              <a:buFont typeface="Arial"/>
              <a:buChar char="•"/>
            </a:pPr>
            <a:r>
              <a:rPr lang="en-US" sz="3015" spc="39">
                <a:solidFill>
                  <a:srgbClr val="000000"/>
                </a:solidFill>
                <a:latin typeface="Garet 2"/>
              </a:rPr>
              <a:t>The predictors of this dataset are the condition, the drug name , the ease of use, the effectiveness, form, indication, price, reviews, satisfaction, and type. ​</a:t>
            </a:r>
          </a:p>
          <a:p>
            <a:pPr>
              <a:lnSpc>
                <a:spcPts val="4221"/>
              </a:lnSpc>
            </a:pPr>
            <a:endParaRPr lang="en-US" sz="3015" spc="39">
              <a:solidFill>
                <a:srgbClr val="000000"/>
              </a:solidFill>
              <a:latin typeface="Garet 2"/>
            </a:endParaRPr>
          </a:p>
          <a:p>
            <a:pPr marL="651042" lvl="1" indent="-325521">
              <a:lnSpc>
                <a:spcPts val="4221"/>
              </a:lnSpc>
              <a:buFont typeface="Arial"/>
              <a:buChar char="•"/>
            </a:pPr>
            <a:r>
              <a:rPr lang="en-US" sz="3015" spc="39">
                <a:solidFill>
                  <a:srgbClr val="000000"/>
                </a:solidFill>
                <a:latin typeface="Garet 2"/>
              </a:rPr>
              <a:t>The data was collected through performance evaluation, on how different variables affect patient evaluation. </a:t>
            </a:r>
          </a:p>
          <a:p>
            <a:pPr>
              <a:lnSpc>
                <a:spcPts val="4221"/>
              </a:lnSpc>
            </a:pPr>
            <a:endParaRPr lang="en-US" sz="3015" spc="39">
              <a:solidFill>
                <a:srgbClr val="000000"/>
              </a:solidFill>
              <a:latin typeface="Garet 2"/>
            </a:endParaRPr>
          </a:p>
          <a:p>
            <a:pPr marL="651042" lvl="1" indent="-325521">
              <a:lnSpc>
                <a:spcPts val="4221"/>
              </a:lnSpc>
              <a:buFont typeface="Arial"/>
              <a:buChar char="•"/>
            </a:pPr>
            <a:r>
              <a:rPr lang="en-US" sz="3015" spc="39">
                <a:solidFill>
                  <a:srgbClr val="000000"/>
                </a:solidFill>
                <a:latin typeface="Garet 2"/>
              </a:rPr>
              <a:t>The diverse variables are a valuable tool for satisfaction.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1111" r="-21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04875" y="2025295"/>
            <a:ext cx="11798967" cy="476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5000">
                <a:solidFill>
                  <a:srgbClr val="F7EFE9"/>
                </a:solidFill>
                <a:latin typeface="Garet ExtraBold Bold"/>
              </a:rPr>
              <a:t>BASIC DATA ANALYSIS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9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59855" y="5376985"/>
            <a:ext cx="9107246" cy="4322252"/>
          </a:xfrm>
          <a:custGeom>
            <a:avLst/>
            <a:gdLst/>
            <a:ahLst/>
            <a:cxnLst/>
            <a:rect l="l" t="t" r="r" b="b"/>
            <a:pathLst>
              <a:path w="9107246" h="4322252">
                <a:moveTo>
                  <a:pt x="0" y="0"/>
                </a:moveTo>
                <a:lnTo>
                  <a:pt x="9107246" y="0"/>
                </a:lnTo>
                <a:lnTo>
                  <a:pt x="9107246" y="4322251"/>
                </a:lnTo>
                <a:lnTo>
                  <a:pt x="0" y="432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832"/>
            </a:stretch>
          </a:blipFill>
          <a:ln w="123825" cap="rnd">
            <a:solidFill>
              <a:srgbClr val="9482DC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48927" y="2870250"/>
            <a:ext cx="13597948" cy="250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7EFE9"/>
                </a:solidFill>
                <a:latin typeface="Garet 2"/>
              </a:rPr>
              <a:t>The variables, Condition and Drug Name  will be removed. </a:t>
            </a:r>
          </a:p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7EFE9"/>
                </a:solidFill>
                <a:latin typeface="Garet 2"/>
              </a:rPr>
              <a:t>Omit missing values</a:t>
            </a:r>
          </a:p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7EFE9"/>
                </a:solidFill>
                <a:latin typeface="Garet 2"/>
              </a:rPr>
              <a:t>Removed “other” from Indication and Type</a:t>
            </a:r>
          </a:p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7EFE9"/>
                </a:solidFill>
                <a:latin typeface="Garet 2"/>
              </a:rPr>
              <a:t>Indication and Type were turned into dummy variables</a:t>
            </a:r>
          </a:p>
          <a:p>
            <a:pPr>
              <a:lnSpc>
                <a:spcPts val="3300"/>
              </a:lnSpc>
            </a:pPr>
            <a:endParaRPr lang="en-US" sz="3200">
              <a:solidFill>
                <a:srgbClr val="F7EFE9"/>
              </a:solidFill>
              <a:latin typeface="Garet 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829946"/>
            <a:ext cx="16230600" cy="7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92"/>
              </a:lnSpc>
            </a:pPr>
            <a:r>
              <a:rPr lang="en-US" sz="7115">
                <a:solidFill>
                  <a:srgbClr val="F7EFE9"/>
                </a:solidFill>
                <a:latin typeface="Garet ExtraBold Bold"/>
              </a:rPr>
              <a:t>DATA CLEANING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9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794318"/>
            <a:ext cx="7209860" cy="5433092"/>
          </a:xfrm>
          <a:custGeom>
            <a:avLst/>
            <a:gdLst/>
            <a:ahLst/>
            <a:cxnLst/>
            <a:rect l="l" t="t" r="r" b="b"/>
            <a:pathLst>
              <a:path w="7209860" h="5433092">
                <a:moveTo>
                  <a:pt x="0" y="0"/>
                </a:moveTo>
                <a:lnTo>
                  <a:pt x="7209860" y="0"/>
                </a:lnTo>
                <a:lnTo>
                  <a:pt x="7209860" y="5433092"/>
                </a:lnTo>
                <a:lnTo>
                  <a:pt x="0" y="543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0" cap="rnd">
            <a:solidFill>
              <a:srgbClr val="9B92DE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879117" y="1566620"/>
            <a:ext cx="5239155" cy="3339888"/>
          </a:xfrm>
          <a:custGeom>
            <a:avLst/>
            <a:gdLst/>
            <a:ahLst/>
            <a:cxnLst/>
            <a:rect l="l" t="t" r="r" b="b"/>
            <a:pathLst>
              <a:path w="5239155" h="3339888">
                <a:moveTo>
                  <a:pt x="0" y="0"/>
                </a:moveTo>
                <a:lnTo>
                  <a:pt x="5239155" y="0"/>
                </a:lnTo>
                <a:lnTo>
                  <a:pt x="5239155" y="3339888"/>
                </a:lnTo>
                <a:lnTo>
                  <a:pt x="0" y="3339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296"/>
            </a:stretch>
          </a:blipFill>
          <a:ln w="95250" cap="rnd">
            <a:solidFill>
              <a:srgbClr val="9482DC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382560" y="1622368"/>
            <a:ext cx="5321522" cy="3284140"/>
          </a:xfrm>
          <a:custGeom>
            <a:avLst/>
            <a:gdLst/>
            <a:ahLst/>
            <a:cxnLst/>
            <a:rect l="l" t="t" r="r" b="b"/>
            <a:pathLst>
              <a:path w="5321522" h="3284140">
                <a:moveTo>
                  <a:pt x="0" y="0"/>
                </a:moveTo>
                <a:lnTo>
                  <a:pt x="5321522" y="0"/>
                </a:lnTo>
                <a:lnTo>
                  <a:pt x="5321522" y="3284140"/>
                </a:lnTo>
                <a:lnTo>
                  <a:pt x="0" y="328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0" cap="rnd">
            <a:solidFill>
              <a:srgbClr val="9482DC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382560" y="5143500"/>
            <a:ext cx="5321522" cy="3241323"/>
          </a:xfrm>
          <a:custGeom>
            <a:avLst/>
            <a:gdLst/>
            <a:ahLst/>
            <a:cxnLst/>
            <a:rect l="l" t="t" r="r" b="b"/>
            <a:pathLst>
              <a:path w="5321522" h="3241323">
                <a:moveTo>
                  <a:pt x="0" y="0"/>
                </a:moveTo>
                <a:lnTo>
                  <a:pt x="5321522" y="0"/>
                </a:lnTo>
                <a:lnTo>
                  <a:pt x="5321522" y="3241323"/>
                </a:lnTo>
                <a:lnTo>
                  <a:pt x="0" y="32413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45" t="-4609"/>
            </a:stretch>
          </a:blipFill>
          <a:ln w="95250" cap="rnd">
            <a:solidFill>
              <a:srgbClr val="9482DC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879117" y="5143500"/>
            <a:ext cx="5239155" cy="3233307"/>
          </a:xfrm>
          <a:custGeom>
            <a:avLst/>
            <a:gdLst/>
            <a:ahLst/>
            <a:cxnLst/>
            <a:rect l="l" t="t" r="r" b="b"/>
            <a:pathLst>
              <a:path w="5239155" h="3233307">
                <a:moveTo>
                  <a:pt x="0" y="0"/>
                </a:moveTo>
                <a:lnTo>
                  <a:pt x="5239155" y="0"/>
                </a:lnTo>
                <a:lnTo>
                  <a:pt x="5239155" y="3233307"/>
                </a:lnTo>
                <a:lnTo>
                  <a:pt x="0" y="3233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0" cap="rnd">
            <a:solidFill>
              <a:srgbClr val="9482DC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36660" y="2171383"/>
            <a:ext cx="450645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7EFE9"/>
                </a:solidFill>
                <a:latin typeface="Garet ExtraBold"/>
              </a:rPr>
              <a:t>Correlation PLot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91811" y="776530"/>
            <a:ext cx="10232390" cy="7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2"/>
              </a:lnSpc>
            </a:pPr>
            <a:r>
              <a:rPr lang="en-US" sz="7115" dirty="0">
                <a:solidFill>
                  <a:srgbClr val="F7EFE9"/>
                </a:solidFill>
                <a:latin typeface="Garet ExtraBold Bold"/>
              </a:rPr>
              <a:t>OUTLIERS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209" y="7323397"/>
            <a:ext cx="16800591" cy="2051101"/>
          </a:xfrm>
          <a:custGeom>
            <a:avLst/>
            <a:gdLst/>
            <a:ahLst/>
            <a:cxnLst/>
            <a:rect l="l" t="t" r="r" b="b"/>
            <a:pathLst>
              <a:path w="16800591" h="2051101">
                <a:moveTo>
                  <a:pt x="0" y="0"/>
                </a:moveTo>
                <a:lnTo>
                  <a:pt x="16800591" y="0"/>
                </a:lnTo>
                <a:lnTo>
                  <a:pt x="16800591" y="2051101"/>
                </a:lnTo>
                <a:lnTo>
                  <a:pt x="0" y="2051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90626"/>
            <a:ext cx="16230600" cy="821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92"/>
              </a:lnSpc>
            </a:pPr>
            <a:r>
              <a:rPr lang="en-US" sz="7115" dirty="0">
                <a:solidFill>
                  <a:srgbClr val="F7EFE9"/>
                </a:solidFill>
                <a:latin typeface="Garet ExtraBold Bold"/>
              </a:rPr>
              <a:t>OUTLIERS (PART 2)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513049"/>
            <a:ext cx="7869616" cy="4599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301" lvl="1" indent="-313651">
              <a:lnSpc>
                <a:spcPts val="4067"/>
              </a:lnSpc>
              <a:buFont typeface="Arial"/>
              <a:buChar char="•"/>
            </a:pPr>
            <a:r>
              <a:rPr lang="en-US" sz="2905">
                <a:solidFill>
                  <a:srgbClr val="F7EFE9"/>
                </a:solidFill>
                <a:latin typeface="Garet ExtraBold"/>
              </a:rPr>
              <a:t>All cook’s Distance values were below 1</a:t>
            </a:r>
          </a:p>
          <a:p>
            <a:pPr marL="627301" lvl="1" indent="-313651">
              <a:lnSpc>
                <a:spcPts val="4067"/>
              </a:lnSpc>
              <a:buFont typeface="Arial"/>
              <a:buChar char="•"/>
            </a:pPr>
            <a:r>
              <a:rPr lang="en-US" sz="2905">
                <a:solidFill>
                  <a:srgbClr val="F7EFE9"/>
                </a:solidFill>
                <a:latin typeface="Garet ExtraBold"/>
              </a:rPr>
              <a:t>Jackknife value is 1.963707</a:t>
            </a:r>
          </a:p>
          <a:p>
            <a:pPr marL="627301" lvl="1" indent="-313651">
              <a:lnSpc>
                <a:spcPts val="4067"/>
              </a:lnSpc>
              <a:buFont typeface="Arial"/>
              <a:buChar char="•"/>
            </a:pPr>
            <a:r>
              <a:rPr lang="en-US" sz="2905">
                <a:solidFill>
                  <a:srgbClr val="F7EFE9"/>
                </a:solidFill>
                <a:latin typeface="Garet ExtraBold"/>
              </a:rPr>
              <a:t>Leverage threshold: 0.02790698 with 74 outliers</a:t>
            </a:r>
          </a:p>
          <a:p>
            <a:pPr marL="627301" lvl="1" indent="-313651">
              <a:lnSpc>
                <a:spcPts val="4067"/>
              </a:lnSpc>
              <a:buFont typeface="Arial"/>
              <a:buChar char="•"/>
            </a:pPr>
            <a:r>
              <a:rPr lang="en-US" sz="2905">
                <a:solidFill>
                  <a:srgbClr val="F7EFE9"/>
                </a:solidFill>
                <a:latin typeface="Garet ExtraBold"/>
              </a:rPr>
              <a:t>studentized residuals have 34 outliers</a:t>
            </a:r>
          </a:p>
          <a:p>
            <a:pPr marL="627301" lvl="1" indent="-313651">
              <a:lnSpc>
                <a:spcPts val="4067"/>
              </a:lnSpc>
              <a:buFont typeface="Arial"/>
              <a:buChar char="•"/>
            </a:pPr>
            <a:r>
              <a:rPr lang="en-US" sz="2905">
                <a:solidFill>
                  <a:srgbClr val="F7EFE9"/>
                </a:solidFill>
                <a:latin typeface="Garet ExtraBold"/>
              </a:rPr>
              <a:t>8 in common </a:t>
            </a:r>
          </a:p>
          <a:p>
            <a:pPr>
              <a:lnSpc>
                <a:spcPts val="4067"/>
              </a:lnSpc>
            </a:pPr>
            <a:endParaRPr lang="en-US" sz="2905">
              <a:solidFill>
                <a:srgbClr val="F7EFE9"/>
              </a:solidFill>
              <a:latin typeface="Garet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1111" r="-21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04875" y="1949095"/>
            <a:ext cx="12308178" cy="2794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10"/>
              </a:lnSpc>
            </a:pPr>
            <a:r>
              <a:rPr lang="en-US" sz="13013">
                <a:solidFill>
                  <a:srgbClr val="F7EFE9"/>
                </a:solidFill>
                <a:latin typeface="Garet ExtraBold Bold"/>
              </a:rPr>
              <a:t>MODEL DIAGNOSTIC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522</Words>
  <Application>Microsoft Office PowerPoint</Application>
  <PresentationFormat>Custom</PresentationFormat>
  <Paragraphs>81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Garet 1 Ultra-Bold</vt:lpstr>
      <vt:lpstr>Garet 2 Bold</vt:lpstr>
      <vt:lpstr>Garet ExtraBold Bold</vt:lpstr>
      <vt:lpstr>Arial</vt:lpstr>
      <vt:lpstr>Garet ExtraBold</vt:lpstr>
      <vt:lpstr>Garet 1 Bold</vt:lpstr>
      <vt:lpstr>Calibri</vt:lpstr>
      <vt:lpstr>Garet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Purple Brown Health Medical Basic Presentation</dc:title>
  <cp:lastModifiedBy>Vallesia Pierre-Louis</cp:lastModifiedBy>
  <cp:revision>2</cp:revision>
  <dcterms:created xsi:type="dcterms:W3CDTF">2006-08-16T00:00:00Z</dcterms:created>
  <dcterms:modified xsi:type="dcterms:W3CDTF">2024-04-18T16:37:11Z</dcterms:modified>
  <dc:identifier>DAGCmd-cwU0</dc:identifier>
</cp:coreProperties>
</file>